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1"/>
  </p:notesMasterIdLst>
  <p:sldIdLst>
    <p:sldId id="256" r:id="rId2"/>
    <p:sldId id="257" r:id="rId3"/>
    <p:sldId id="258" r:id="rId4"/>
    <p:sldId id="259" r:id="rId5"/>
    <p:sldId id="260" r:id="rId6"/>
    <p:sldId id="276"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5" r:id="rId20"/>
    <p:sldId id="277" r:id="rId21"/>
    <p:sldId id="278" r:id="rId22"/>
    <p:sldId id="279" r:id="rId23"/>
    <p:sldId id="280" r:id="rId24"/>
    <p:sldId id="282" r:id="rId25"/>
    <p:sldId id="284" r:id="rId26"/>
    <p:sldId id="281" r:id="rId27"/>
    <p:sldId id="283" r:id="rId28"/>
    <p:sldId id="285"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7"/>
    <p:restoredTop sz="86372"/>
  </p:normalViewPr>
  <p:slideViewPr>
    <p:cSldViewPr snapToGrid="0" snapToObjects="1">
      <p:cViewPr varScale="1">
        <p:scale>
          <a:sx n="93" d="100"/>
          <a:sy n="93" d="100"/>
        </p:scale>
        <p:origin x="-112" y="-12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DC1BB0-00AF-484B-8DC2-7A843DB0B998}" type="datetimeFigureOut">
              <a:rPr lang="en-US" smtClean="0"/>
              <a:t>8/30/16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94335-D972-A040-9FBB-16294B381D6C}" type="slidenum">
              <a:rPr lang="en-US" smtClean="0"/>
              <a:t>‹#›</a:t>
            </a:fld>
            <a:endParaRPr lang="en-US"/>
          </a:p>
        </p:txBody>
      </p:sp>
    </p:spTree>
    <p:extLst>
      <p:ext uri="{BB962C8B-B14F-4D97-AF65-F5344CB8AC3E}">
        <p14:creationId xmlns:p14="http://schemas.microsoft.com/office/powerpoint/2010/main" val="2131770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94335-D972-A040-9FBB-16294B381D6C}" type="slidenum">
              <a:rPr lang="en-US" smtClean="0"/>
              <a:t>1</a:t>
            </a:fld>
            <a:endParaRPr lang="en-US"/>
          </a:p>
        </p:txBody>
      </p:sp>
    </p:spTree>
    <p:extLst>
      <p:ext uri="{BB962C8B-B14F-4D97-AF65-F5344CB8AC3E}">
        <p14:creationId xmlns:p14="http://schemas.microsoft.com/office/powerpoint/2010/main" val="874692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example of feedback when items are poorly written</a:t>
            </a:r>
          </a:p>
          <a:p>
            <a:endParaRPr lang="en-US" dirty="0" smtClean="0"/>
          </a:p>
          <a:p>
            <a:r>
              <a:rPr lang="en-US" dirty="0" smtClean="0"/>
              <a:t>Done by 2:22pm</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21</a:t>
            </a:fld>
            <a:endParaRPr lang="en-US"/>
          </a:p>
        </p:txBody>
      </p:sp>
    </p:spTree>
    <p:extLst>
      <p:ext uri="{BB962C8B-B14F-4D97-AF65-F5344CB8AC3E}">
        <p14:creationId xmlns:p14="http://schemas.microsoft.com/office/powerpoint/2010/main" val="1379966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 at 2:30</a:t>
            </a:r>
            <a:r>
              <a:rPr lang="en-US" baseline="0" dirty="0" smtClean="0"/>
              <a:t> (</a:t>
            </a:r>
            <a:r>
              <a:rPr lang="en-US" dirty="0" smtClean="0"/>
              <a:t>10 minutes)</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22</a:t>
            </a:fld>
            <a:endParaRPr lang="en-US"/>
          </a:p>
        </p:txBody>
      </p:sp>
    </p:spTree>
    <p:extLst>
      <p:ext uri="{BB962C8B-B14F-4D97-AF65-F5344CB8AC3E}">
        <p14:creationId xmlns:p14="http://schemas.microsoft.com/office/powerpoint/2010/main" val="14403012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Mechanical errors are seldom ambiguous</a:t>
            </a:r>
          </a:p>
          <a:p>
            <a:r>
              <a:rPr lang="en-US" dirty="0" smtClean="0"/>
              <a:t>Content issues can be ambiguous; having multiple readers is key</a:t>
            </a:r>
          </a:p>
          <a:p>
            <a:endParaRPr lang="en-US" dirty="0" smtClean="0"/>
          </a:p>
          <a:p>
            <a:r>
              <a:rPr lang="en-US" dirty="0" smtClean="0"/>
              <a:t>As a reader, bad writing </a:t>
            </a:r>
            <a:r>
              <a:rPr lang="en-US" smtClean="0"/>
              <a:t>is obvious</a:t>
            </a:r>
          </a:p>
          <a:p>
            <a:endParaRPr lang="en-US" dirty="0" smtClean="0"/>
          </a:p>
          <a:p>
            <a:r>
              <a:rPr lang="en-US" dirty="0" smtClean="0"/>
              <a:t>Done at 2:40</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23</a:t>
            </a:fld>
            <a:endParaRPr lang="en-US"/>
          </a:p>
        </p:txBody>
      </p:sp>
    </p:spTree>
    <p:extLst>
      <p:ext uri="{BB962C8B-B14F-4D97-AF65-F5344CB8AC3E}">
        <p14:creationId xmlns:p14="http://schemas.microsoft.com/office/powerpoint/2010/main" val="1371456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minute</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24</a:t>
            </a:fld>
            <a:endParaRPr lang="en-US"/>
          </a:p>
        </p:txBody>
      </p:sp>
    </p:spTree>
    <p:extLst>
      <p:ext uri="{BB962C8B-B14F-4D97-AF65-F5344CB8AC3E}">
        <p14:creationId xmlns:p14="http://schemas.microsoft.com/office/powerpoint/2010/main" val="42667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0" dirty="0" smtClean="0"/>
              <a:t> minute</a:t>
            </a:r>
            <a:endParaRPr lang="en-US" dirty="0" smtClean="0"/>
          </a:p>
          <a:p>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25</a:t>
            </a:fld>
            <a:endParaRPr lang="en-US"/>
          </a:p>
        </p:txBody>
      </p:sp>
    </p:spTree>
    <p:extLst>
      <p:ext uri="{BB962C8B-B14F-4D97-AF65-F5344CB8AC3E}">
        <p14:creationId xmlns:p14="http://schemas.microsoft.com/office/powerpoint/2010/main" val="16969583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Graduate students are a gamble</a:t>
            </a:r>
          </a:p>
          <a:p>
            <a:r>
              <a:rPr lang="en-US" dirty="0" smtClean="0"/>
              <a:t>Professors work hard to find funding for graduate students to conduct research</a:t>
            </a:r>
          </a:p>
          <a:p>
            <a:r>
              <a:rPr lang="en-US" dirty="0" smtClean="0"/>
              <a:t>Professors</a:t>
            </a:r>
            <a:r>
              <a:rPr lang="en-US" baseline="0" dirty="0" smtClean="0"/>
              <a:t> have work that needs to be done so that they are successful</a:t>
            </a:r>
          </a:p>
          <a:p>
            <a:r>
              <a:rPr lang="en-US" baseline="0" dirty="0" smtClean="0"/>
              <a:t>Professors invest time training graduate students; want return on investment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0" dirty="0" smtClean="0"/>
              <a:t> minute</a:t>
            </a:r>
            <a:endParaRPr lang="en-US"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26</a:t>
            </a:fld>
            <a:endParaRPr lang="en-US"/>
          </a:p>
        </p:txBody>
      </p:sp>
    </p:spTree>
    <p:extLst>
      <p:ext uri="{BB962C8B-B14F-4D97-AF65-F5344CB8AC3E}">
        <p14:creationId xmlns:p14="http://schemas.microsoft.com/office/powerpoint/2010/main" val="235616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cannot teach you to be a good writer in 75 minutes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0" dirty="0" smtClean="0"/>
              <a:t> minute</a:t>
            </a:r>
            <a:endParaRPr lang="en-US" dirty="0" smtClean="0"/>
          </a:p>
          <a:p>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27</a:t>
            </a:fld>
            <a:endParaRPr lang="en-US"/>
          </a:p>
        </p:txBody>
      </p:sp>
    </p:spTree>
    <p:extLst>
      <p:ext uri="{BB962C8B-B14F-4D97-AF65-F5344CB8AC3E}">
        <p14:creationId xmlns:p14="http://schemas.microsoft.com/office/powerpoint/2010/main" val="955166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baseline="0" dirty="0" smtClean="0"/>
              <a:t> minute</a:t>
            </a:r>
            <a:endParaRPr lang="en-US" dirty="0" smtClean="0"/>
          </a:p>
          <a:p>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28</a:t>
            </a:fld>
            <a:endParaRPr lang="en-US"/>
          </a:p>
        </p:txBody>
      </p:sp>
    </p:spTree>
    <p:extLst>
      <p:ext uri="{BB962C8B-B14F-4D97-AF65-F5344CB8AC3E}">
        <p14:creationId xmlns:p14="http://schemas.microsoft.com/office/powerpoint/2010/main" val="1765926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 at 2:50pm</a:t>
            </a:r>
          </a:p>
          <a:p>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29</a:t>
            </a:fld>
            <a:endParaRPr lang="en-US"/>
          </a:p>
        </p:txBody>
      </p:sp>
    </p:spTree>
    <p:extLst>
      <p:ext uri="{BB962C8B-B14F-4D97-AF65-F5344CB8AC3E}">
        <p14:creationId xmlns:p14="http://schemas.microsoft.com/office/powerpoint/2010/main" val="75858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 with a quick introduction</a:t>
            </a:r>
          </a:p>
          <a:p>
            <a:r>
              <a:rPr lang="en-US" dirty="0" smtClean="0"/>
              <a:t>- 2 truths and a lie</a:t>
            </a:r>
          </a:p>
          <a:p>
            <a:endParaRPr lang="en-US" dirty="0" smtClean="0"/>
          </a:p>
          <a:p>
            <a:r>
              <a:rPr lang="en-US" dirty="0" smtClean="0"/>
              <a:t>2</a:t>
            </a:r>
            <a:r>
              <a:rPr lang="en-US" baseline="0" dirty="0" smtClean="0"/>
              <a:t> minutes</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a:t>
            </a:fld>
            <a:endParaRPr lang="en-US"/>
          </a:p>
        </p:txBody>
      </p:sp>
    </p:spTree>
    <p:extLst>
      <p:ext uri="{BB962C8B-B14F-4D97-AF65-F5344CB8AC3E}">
        <p14:creationId xmlns:p14="http://schemas.microsoft.com/office/powerpoint/2010/main" val="282406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the graduate school application is to convince the school that you will be a successful</a:t>
            </a:r>
            <a:r>
              <a:rPr lang="en-US" baseline="0" dirty="0" smtClean="0"/>
              <a:t> productive researcher</a:t>
            </a:r>
          </a:p>
          <a:p>
            <a:endParaRPr lang="en-US" baseline="0" dirty="0" smtClean="0"/>
          </a:p>
          <a:p>
            <a:r>
              <a:rPr lang="en-US" baseline="0" dirty="0" smtClean="0"/>
              <a:t>We know what quantitative measures are not completely predictive (I am not my GRE score)</a:t>
            </a:r>
          </a:p>
          <a:p>
            <a:endParaRPr lang="en-US" baseline="0" dirty="0" smtClean="0"/>
          </a:p>
          <a:p>
            <a:r>
              <a:rPr lang="en-US" baseline="0" dirty="0" smtClean="0"/>
              <a:t>Being a good writer requires the ability to communicate clearly and precisely</a:t>
            </a:r>
          </a:p>
          <a:p>
            <a:endParaRPr lang="en-US" baseline="0" dirty="0" smtClean="0"/>
          </a:p>
          <a:p>
            <a:r>
              <a:rPr lang="en-US" baseline="0" dirty="0" smtClean="0"/>
              <a:t>2 minutes</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3</a:t>
            </a:fld>
            <a:endParaRPr lang="en-US"/>
          </a:p>
        </p:txBody>
      </p:sp>
    </p:spTree>
    <p:extLst>
      <p:ext uri="{BB962C8B-B14F-4D97-AF65-F5344CB8AC3E}">
        <p14:creationId xmlns:p14="http://schemas.microsoft.com/office/powerpoint/2010/main" val="53374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a:t>
            </a:r>
            <a:r>
              <a:rPr lang="en-US" baseline="0" dirty="0" smtClean="0"/>
              <a:t> minutes – done at 2pm</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4</a:t>
            </a:fld>
            <a:endParaRPr lang="en-US"/>
          </a:p>
        </p:txBody>
      </p:sp>
    </p:spTree>
    <p:extLst>
      <p:ext uri="{BB962C8B-B14F-4D97-AF65-F5344CB8AC3E}">
        <p14:creationId xmlns:p14="http://schemas.microsoft.com/office/powerpoint/2010/main" val="2052739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Done at 2:15pm (15 minutes)</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5</a:t>
            </a:fld>
            <a:endParaRPr lang="en-US"/>
          </a:p>
        </p:txBody>
      </p:sp>
    </p:spTree>
    <p:extLst>
      <p:ext uri="{BB962C8B-B14F-4D97-AF65-F5344CB8AC3E}">
        <p14:creationId xmlns:p14="http://schemas.microsoft.com/office/powerpoint/2010/main" val="645833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 – 18  -</a:t>
            </a:r>
            <a:r>
              <a:rPr lang="en-US" baseline="0" dirty="0" smtClean="0"/>
              <a:t> 1 minute</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6</a:t>
            </a:fld>
            <a:endParaRPr lang="en-US"/>
          </a:p>
        </p:txBody>
      </p:sp>
    </p:spTree>
    <p:extLst>
      <p:ext uri="{BB962C8B-B14F-4D97-AF65-F5344CB8AC3E}">
        <p14:creationId xmlns:p14="http://schemas.microsoft.com/office/powerpoint/2010/main" val="11429968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7</a:t>
            </a:fld>
            <a:endParaRPr lang="en-US"/>
          </a:p>
        </p:txBody>
      </p:sp>
    </p:spTree>
    <p:extLst>
      <p:ext uri="{BB962C8B-B14F-4D97-AF65-F5344CB8AC3E}">
        <p14:creationId xmlns:p14="http://schemas.microsoft.com/office/powerpoint/2010/main" val="7840790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Put experiences and strengths in context</a:t>
            </a:r>
          </a:p>
          <a:p>
            <a:endParaRPr lang="en-US" dirty="0" smtClean="0"/>
          </a:p>
          <a:p>
            <a:r>
              <a:rPr lang="en-US" dirty="0" smtClean="0"/>
              <a:t>2 minutes</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19</a:t>
            </a:fld>
            <a:endParaRPr lang="en-US"/>
          </a:p>
        </p:txBody>
      </p:sp>
    </p:spTree>
    <p:extLst>
      <p:ext uri="{BB962C8B-B14F-4D97-AF65-F5344CB8AC3E}">
        <p14:creationId xmlns:p14="http://schemas.microsoft.com/office/powerpoint/2010/main" val="1771675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minutes</a:t>
            </a:r>
            <a:endParaRPr lang="en-US" dirty="0"/>
          </a:p>
        </p:txBody>
      </p:sp>
      <p:sp>
        <p:nvSpPr>
          <p:cNvPr id="4" name="Slide Number Placeholder 3"/>
          <p:cNvSpPr>
            <a:spLocks noGrp="1"/>
          </p:cNvSpPr>
          <p:nvPr>
            <p:ph type="sldNum" sz="quarter" idx="10"/>
          </p:nvPr>
        </p:nvSpPr>
        <p:spPr/>
        <p:txBody>
          <a:bodyPr/>
          <a:lstStyle/>
          <a:p>
            <a:fld id="{8E594335-D972-A040-9FBB-16294B381D6C}" type="slidenum">
              <a:rPr lang="en-US" smtClean="0"/>
              <a:t>20</a:t>
            </a:fld>
            <a:endParaRPr lang="en-US"/>
          </a:p>
        </p:txBody>
      </p:sp>
    </p:spTree>
    <p:extLst>
      <p:ext uri="{BB962C8B-B14F-4D97-AF65-F5344CB8AC3E}">
        <p14:creationId xmlns:p14="http://schemas.microsoft.com/office/powerpoint/2010/main" val="171281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E4652447-4E1A-6D48-A447-3DEE8995D3AA}" type="datetime1">
              <a:rPr lang="en-US" smtClean="0"/>
              <a:t>8/30/16</a:t>
            </a:fld>
            <a:endParaRPr lang="en-US"/>
          </a:p>
        </p:txBody>
      </p:sp>
      <p:sp>
        <p:nvSpPr>
          <p:cNvPr id="5" name="Footer Placeholder 4"/>
          <p:cNvSpPr>
            <a:spLocks noGrp="1"/>
          </p:cNvSpPr>
          <p:nvPr>
            <p:ph type="ftr" sz="quarter" idx="11"/>
          </p:nvPr>
        </p:nvSpPr>
        <p:spPr/>
        <p:txBody>
          <a:bodyPr/>
          <a:lstStyle/>
          <a:p>
            <a:r>
              <a:rPr lang="en-US" smtClean="0"/>
              <a:t>NSBC – June 10, 2016   </a:t>
            </a:r>
            <a:endParaRPr lang="en-US"/>
          </a:p>
        </p:txBody>
      </p:sp>
      <p:sp>
        <p:nvSpPr>
          <p:cNvPr id="6" name="Slide Number Placeholder 5"/>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128152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6D49C-BF28-1540-B341-EF4A32280E1E}" type="datetime1">
              <a:rPr lang="en-US" smtClean="0"/>
              <a:t>8/30/16</a:t>
            </a:fld>
            <a:endParaRPr lang="en-US"/>
          </a:p>
        </p:txBody>
      </p:sp>
      <p:sp>
        <p:nvSpPr>
          <p:cNvPr id="5" name="Footer Placeholder 4"/>
          <p:cNvSpPr>
            <a:spLocks noGrp="1"/>
          </p:cNvSpPr>
          <p:nvPr>
            <p:ph type="ftr" sz="quarter" idx="11"/>
          </p:nvPr>
        </p:nvSpPr>
        <p:spPr/>
        <p:txBody>
          <a:bodyPr/>
          <a:lstStyle/>
          <a:p>
            <a:r>
              <a:rPr lang="en-US" smtClean="0"/>
              <a:t>NSBC – June 10, 2016   </a:t>
            </a:r>
            <a:endParaRPr lang="en-US"/>
          </a:p>
        </p:txBody>
      </p:sp>
      <p:sp>
        <p:nvSpPr>
          <p:cNvPr id="6" name="Slide Number Placeholder 5"/>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169536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BEE06-FA2C-9A43-8743-AB1880722D19}" type="datetime1">
              <a:rPr lang="en-US" smtClean="0"/>
              <a:t>8/30/16</a:t>
            </a:fld>
            <a:endParaRPr lang="en-US"/>
          </a:p>
        </p:txBody>
      </p:sp>
      <p:sp>
        <p:nvSpPr>
          <p:cNvPr id="5" name="Footer Placeholder 4"/>
          <p:cNvSpPr>
            <a:spLocks noGrp="1"/>
          </p:cNvSpPr>
          <p:nvPr>
            <p:ph type="ftr" sz="quarter" idx="11"/>
          </p:nvPr>
        </p:nvSpPr>
        <p:spPr/>
        <p:txBody>
          <a:bodyPr/>
          <a:lstStyle/>
          <a:p>
            <a:r>
              <a:rPr lang="en-US" smtClean="0"/>
              <a:t>NSBC – June 10, 2016   </a:t>
            </a:r>
            <a:endParaRPr lang="en-US"/>
          </a:p>
        </p:txBody>
      </p:sp>
      <p:sp>
        <p:nvSpPr>
          <p:cNvPr id="6" name="Slide Number Placeholder 5"/>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1184913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10CE9D-5E70-834C-9CB4-BBF946B06C1B}" type="datetime1">
              <a:rPr lang="en-US" smtClean="0"/>
              <a:t>8/30/16</a:t>
            </a:fld>
            <a:endParaRPr lang="en-US"/>
          </a:p>
        </p:txBody>
      </p:sp>
      <p:sp>
        <p:nvSpPr>
          <p:cNvPr id="5" name="Footer Placeholder 4"/>
          <p:cNvSpPr>
            <a:spLocks noGrp="1"/>
          </p:cNvSpPr>
          <p:nvPr>
            <p:ph type="ftr" sz="quarter" idx="11"/>
          </p:nvPr>
        </p:nvSpPr>
        <p:spPr/>
        <p:txBody>
          <a:bodyPr/>
          <a:lstStyle/>
          <a:p>
            <a:r>
              <a:rPr lang="en-US" smtClean="0"/>
              <a:t>NSBC – June 10, 2016   </a:t>
            </a:r>
            <a:endParaRPr lang="en-US"/>
          </a:p>
        </p:txBody>
      </p:sp>
      <p:sp>
        <p:nvSpPr>
          <p:cNvPr id="6" name="Slide Number Placeholder 5"/>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173642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88BA5D-5ACF-8D49-B4F9-789E051BED37}" type="datetime1">
              <a:rPr lang="en-US" smtClean="0"/>
              <a:t>8/30/16</a:t>
            </a:fld>
            <a:endParaRPr lang="en-US"/>
          </a:p>
        </p:txBody>
      </p:sp>
      <p:sp>
        <p:nvSpPr>
          <p:cNvPr id="5" name="Footer Placeholder 4"/>
          <p:cNvSpPr>
            <a:spLocks noGrp="1"/>
          </p:cNvSpPr>
          <p:nvPr>
            <p:ph type="ftr" sz="quarter" idx="11"/>
          </p:nvPr>
        </p:nvSpPr>
        <p:spPr/>
        <p:txBody>
          <a:bodyPr/>
          <a:lstStyle/>
          <a:p>
            <a:r>
              <a:rPr lang="en-US" smtClean="0"/>
              <a:t>NSBC – June 10, 2016   </a:t>
            </a:r>
            <a:endParaRPr lang="en-US"/>
          </a:p>
        </p:txBody>
      </p:sp>
      <p:sp>
        <p:nvSpPr>
          <p:cNvPr id="6" name="Slide Number Placeholder 5"/>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1604516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6313D6-B6A4-244A-8BA5-96E36F90B8E2}" type="datetime1">
              <a:rPr lang="en-US" smtClean="0"/>
              <a:t>8/30/16</a:t>
            </a:fld>
            <a:endParaRPr lang="en-US"/>
          </a:p>
        </p:txBody>
      </p:sp>
      <p:sp>
        <p:nvSpPr>
          <p:cNvPr id="6" name="Footer Placeholder 5"/>
          <p:cNvSpPr>
            <a:spLocks noGrp="1"/>
          </p:cNvSpPr>
          <p:nvPr>
            <p:ph type="ftr" sz="quarter" idx="11"/>
          </p:nvPr>
        </p:nvSpPr>
        <p:spPr/>
        <p:txBody>
          <a:bodyPr/>
          <a:lstStyle/>
          <a:p>
            <a:r>
              <a:rPr lang="en-US" smtClean="0"/>
              <a:t>NSBC – June 10, 2016   </a:t>
            </a:r>
            <a:endParaRPr lang="en-US"/>
          </a:p>
        </p:txBody>
      </p:sp>
      <p:sp>
        <p:nvSpPr>
          <p:cNvPr id="7" name="Slide Number Placeholder 6"/>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1154458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D9010D-B884-BE4F-9D39-4F4DC5B87096}" type="datetime1">
              <a:rPr lang="en-US" smtClean="0"/>
              <a:t>8/30/16</a:t>
            </a:fld>
            <a:endParaRPr lang="en-US"/>
          </a:p>
        </p:txBody>
      </p:sp>
      <p:sp>
        <p:nvSpPr>
          <p:cNvPr id="8" name="Footer Placeholder 7"/>
          <p:cNvSpPr>
            <a:spLocks noGrp="1"/>
          </p:cNvSpPr>
          <p:nvPr>
            <p:ph type="ftr" sz="quarter" idx="11"/>
          </p:nvPr>
        </p:nvSpPr>
        <p:spPr/>
        <p:txBody>
          <a:bodyPr/>
          <a:lstStyle/>
          <a:p>
            <a:r>
              <a:rPr lang="en-US" smtClean="0"/>
              <a:t>NSBC – June 10, 2016   </a:t>
            </a:r>
            <a:endParaRPr lang="en-US"/>
          </a:p>
        </p:txBody>
      </p:sp>
      <p:sp>
        <p:nvSpPr>
          <p:cNvPr id="9" name="Slide Number Placeholder 8"/>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46764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538F37-9ADB-474F-B0AF-2C49B05806BF}" type="datetime1">
              <a:rPr lang="en-US" smtClean="0"/>
              <a:t>8/30/16</a:t>
            </a:fld>
            <a:endParaRPr lang="en-US"/>
          </a:p>
        </p:txBody>
      </p:sp>
      <p:sp>
        <p:nvSpPr>
          <p:cNvPr id="4" name="Footer Placeholder 3"/>
          <p:cNvSpPr>
            <a:spLocks noGrp="1"/>
          </p:cNvSpPr>
          <p:nvPr>
            <p:ph type="ftr" sz="quarter" idx="11"/>
          </p:nvPr>
        </p:nvSpPr>
        <p:spPr/>
        <p:txBody>
          <a:bodyPr/>
          <a:lstStyle/>
          <a:p>
            <a:r>
              <a:rPr lang="en-US" smtClean="0"/>
              <a:t>NSBC – June 10, 2016   </a:t>
            </a:r>
            <a:endParaRPr lang="en-US"/>
          </a:p>
        </p:txBody>
      </p:sp>
      <p:sp>
        <p:nvSpPr>
          <p:cNvPr id="5" name="Slide Number Placeholder 4"/>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207328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48448-9496-A649-99AB-8EF0490E5AB7}" type="datetime1">
              <a:rPr lang="en-US" smtClean="0"/>
              <a:t>8/30/16</a:t>
            </a:fld>
            <a:endParaRPr lang="en-US"/>
          </a:p>
        </p:txBody>
      </p:sp>
      <p:sp>
        <p:nvSpPr>
          <p:cNvPr id="3" name="Footer Placeholder 2"/>
          <p:cNvSpPr>
            <a:spLocks noGrp="1"/>
          </p:cNvSpPr>
          <p:nvPr>
            <p:ph type="ftr" sz="quarter" idx="11"/>
          </p:nvPr>
        </p:nvSpPr>
        <p:spPr/>
        <p:txBody>
          <a:bodyPr/>
          <a:lstStyle/>
          <a:p>
            <a:r>
              <a:rPr lang="en-US" smtClean="0"/>
              <a:t>NSBC – June 10, 2016   </a:t>
            </a:r>
            <a:endParaRPr lang="en-US"/>
          </a:p>
        </p:txBody>
      </p:sp>
      <p:sp>
        <p:nvSpPr>
          <p:cNvPr id="4" name="Slide Number Placeholder 3"/>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676852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1C006-C5D8-7B4E-A8B7-AE1F8E8EBBB9}" type="datetime1">
              <a:rPr lang="en-US" smtClean="0"/>
              <a:t>8/30/16</a:t>
            </a:fld>
            <a:endParaRPr lang="en-US"/>
          </a:p>
        </p:txBody>
      </p:sp>
      <p:sp>
        <p:nvSpPr>
          <p:cNvPr id="6" name="Footer Placeholder 5"/>
          <p:cNvSpPr>
            <a:spLocks noGrp="1"/>
          </p:cNvSpPr>
          <p:nvPr>
            <p:ph type="ftr" sz="quarter" idx="11"/>
          </p:nvPr>
        </p:nvSpPr>
        <p:spPr/>
        <p:txBody>
          <a:bodyPr/>
          <a:lstStyle/>
          <a:p>
            <a:r>
              <a:rPr lang="en-US" smtClean="0"/>
              <a:t>NSBC – June 10, 2016   </a:t>
            </a:r>
            <a:endParaRPr lang="en-US"/>
          </a:p>
        </p:txBody>
      </p:sp>
      <p:sp>
        <p:nvSpPr>
          <p:cNvPr id="7" name="Slide Number Placeholder 6"/>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63293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1749DE-4EF5-7346-85FB-8FCAC3D92F1A}" type="datetime1">
              <a:rPr lang="en-US" smtClean="0"/>
              <a:t>8/30/16</a:t>
            </a:fld>
            <a:endParaRPr lang="en-US"/>
          </a:p>
        </p:txBody>
      </p:sp>
      <p:sp>
        <p:nvSpPr>
          <p:cNvPr id="6" name="Footer Placeholder 5"/>
          <p:cNvSpPr>
            <a:spLocks noGrp="1"/>
          </p:cNvSpPr>
          <p:nvPr>
            <p:ph type="ftr" sz="quarter" idx="11"/>
          </p:nvPr>
        </p:nvSpPr>
        <p:spPr/>
        <p:txBody>
          <a:bodyPr/>
          <a:lstStyle/>
          <a:p>
            <a:r>
              <a:rPr lang="en-US" smtClean="0"/>
              <a:t>NSBC – June 10, 2016   </a:t>
            </a:r>
            <a:endParaRPr lang="en-US"/>
          </a:p>
        </p:txBody>
      </p:sp>
      <p:sp>
        <p:nvSpPr>
          <p:cNvPr id="7" name="Slide Number Placeholder 6"/>
          <p:cNvSpPr>
            <a:spLocks noGrp="1"/>
          </p:cNvSpPr>
          <p:nvPr>
            <p:ph type="sldNum" sz="quarter" idx="12"/>
          </p:nvPr>
        </p:nvSpPr>
        <p:spPr/>
        <p:txBody>
          <a:bodyPr/>
          <a:lstStyle/>
          <a:p>
            <a:fld id="{902F522E-0799-194E-B408-EE0474F45511}" type="slidenum">
              <a:rPr lang="en-US" smtClean="0"/>
              <a:t>‹#›</a:t>
            </a:fld>
            <a:endParaRPr lang="en-US"/>
          </a:p>
        </p:txBody>
      </p:sp>
    </p:spTree>
    <p:extLst>
      <p:ext uri="{BB962C8B-B14F-4D97-AF65-F5344CB8AC3E}">
        <p14:creationId xmlns:p14="http://schemas.microsoft.com/office/powerpoint/2010/main" val="13021094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8DE82-ED37-8E48-B3CA-30A08F6CDA19}" type="datetime1">
              <a:rPr lang="en-US" smtClean="0"/>
              <a:t>8/30/16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NSBC – June 10, 2016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2F522E-0799-194E-B408-EE0474F45511}" type="slidenum">
              <a:rPr lang="en-US" smtClean="0"/>
              <a:t>‹#›</a:t>
            </a:fld>
            <a:endParaRPr lang="en-US"/>
          </a:p>
        </p:txBody>
      </p:sp>
    </p:spTree>
    <p:extLst>
      <p:ext uri="{BB962C8B-B14F-4D97-AF65-F5344CB8AC3E}">
        <p14:creationId xmlns:p14="http://schemas.microsoft.com/office/powerpoint/2010/main" val="207536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3" Type="http://schemas.openxmlformats.org/officeDocument/2006/relationships/hyperlink" Target="https://owl.english.purdue.edu/owl/resource/642/02/" TargetMode="External"/><Relationship Id="rId4" Type="http://schemas.openxmlformats.org/officeDocument/2006/relationships/hyperlink" Target="https://www.cmu.edu/gcc/handouts/Graduate%20School%20Application%20Essay%20Handout.pdf" TargetMode="External"/><Relationship Id="rId5" Type="http://schemas.openxmlformats.org/officeDocument/2006/relationships/hyperlink" Target="http://www.cws.illinois.edu/workshop/writers/tips/personalstatement/"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8.xml.rels><?xml version="1.0" encoding="UTF-8" standalone="yes"?>
<Relationships xmlns="http://schemas.openxmlformats.org/package/2006/relationships"><Relationship Id="rId3" Type="http://schemas.openxmlformats.org/officeDocument/2006/relationships/hyperlink" Target="https://www.nsf.gov/crssprgm/reu/" TargetMode="External"/><Relationship Id="rId4" Type="http://schemas.openxmlformats.org/officeDocument/2006/relationships/hyperlink" Target="https://www.ncwit.org/sites/default/files/resources/avoidingunintendedgenderbiaslettersrecommendation.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Crafting a Personal Statement</a:t>
            </a:r>
            <a:endParaRPr lang="en-US" dirty="0"/>
          </a:p>
        </p:txBody>
      </p:sp>
      <p:sp>
        <p:nvSpPr>
          <p:cNvPr id="3" name="Subtitle 2"/>
          <p:cNvSpPr>
            <a:spLocks noGrp="1"/>
          </p:cNvSpPr>
          <p:nvPr>
            <p:ph type="subTitle" idx="1"/>
          </p:nvPr>
        </p:nvSpPr>
        <p:spPr/>
        <p:txBody>
          <a:bodyPr/>
          <a:lstStyle/>
          <a:p>
            <a:r>
              <a:rPr lang="en-US" dirty="0" smtClean="0"/>
              <a:t>Monica Anderson-Herzog, PhD</a:t>
            </a:r>
          </a:p>
          <a:p>
            <a:endParaRPr lang="en-US" dirty="0"/>
          </a:p>
        </p:txBody>
      </p:sp>
    </p:spTree>
    <p:extLst>
      <p:ext uri="{BB962C8B-B14F-4D97-AF65-F5344CB8AC3E}">
        <p14:creationId xmlns:p14="http://schemas.microsoft.com/office/powerpoint/2010/main" val="143714496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17" name="Rectangle 16"/>
          <p:cNvSpPr/>
          <p:nvPr/>
        </p:nvSpPr>
        <p:spPr>
          <a:xfrm>
            <a:off x="432955" y="3347922"/>
            <a:ext cx="11287996" cy="461665"/>
          </a:xfrm>
          <a:prstGeom prst="rect">
            <a:avLst/>
          </a:prstGeom>
        </p:spPr>
        <p:txBody>
          <a:bodyPr wrap="square">
            <a:spAutoFit/>
          </a:bodyPr>
          <a:lstStyle/>
          <a:p>
            <a:r>
              <a:rPr lang="en-US" sz="2400" dirty="0" smtClean="0"/>
              <a:t>What's the most important thing the admissions committee should know about you?</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33878505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15" name="Rectangle 14"/>
          <p:cNvSpPr/>
          <p:nvPr/>
        </p:nvSpPr>
        <p:spPr>
          <a:xfrm>
            <a:off x="432955" y="3347922"/>
            <a:ext cx="11291454" cy="1200329"/>
          </a:xfrm>
          <a:prstGeom prst="rect">
            <a:avLst/>
          </a:prstGeom>
        </p:spPr>
        <p:txBody>
          <a:bodyPr wrap="square">
            <a:spAutoFit/>
          </a:bodyPr>
          <a:lstStyle/>
          <a:p>
            <a:r>
              <a:rPr lang="en-US" sz="2400" dirty="0" smtClean="0"/>
              <a:t>When did you initially become interested in this career? How has this interest developed? When did you become certain that this is what you wanted to do? What solidified your decision?</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98128799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16" name="Rectangle 15"/>
          <p:cNvSpPr/>
          <p:nvPr/>
        </p:nvSpPr>
        <p:spPr>
          <a:xfrm>
            <a:off x="432955" y="3347922"/>
            <a:ext cx="11533906" cy="461665"/>
          </a:xfrm>
          <a:prstGeom prst="rect">
            <a:avLst/>
          </a:prstGeom>
        </p:spPr>
        <p:txBody>
          <a:bodyPr wrap="square">
            <a:spAutoFit/>
          </a:bodyPr>
          <a:lstStyle/>
          <a:p>
            <a:r>
              <a:rPr lang="en-US" sz="2400" dirty="0" smtClean="0"/>
              <a:t>What are two or three of the academic accomplishments which have most prepared you?</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98040665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15" name="Rectangle 14"/>
          <p:cNvSpPr/>
          <p:nvPr/>
        </p:nvSpPr>
        <p:spPr>
          <a:xfrm>
            <a:off x="432955" y="3347922"/>
            <a:ext cx="11409218" cy="1200329"/>
          </a:xfrm>
          <a:prstGeom prst="rect">
            <a:avLst/>
          </a:prstGeom>
        </p:spPr>
        <p:txBody>
          <a:bodyPr wrap="square">
            <a:spAutoFit/>
          </a:bodyPr>
          <a:lstStyle/>
          <a:p>
            <a:r>
              <a:rPr lang="en-US" sz="2400" dirty="0" smtClean="0"/>
              <a:t>What non-academic experiences contributed to your choice of school and/or career? (work, volunteer, family) Do you have specific career plans? How does graduate or professional school pertain to them?</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84555531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16" name="Rectangle 15"/>
          <p:cNvSpPr/>
          <p:nvPr/>
        </p:nvSpPr>
        <p:spPr>
          <a:xfrm>
            <a:off x="457200" y="3395307"/>
            <a:ext cx="11838710" cy="1200329"/>
          </a:xfrm>
          <a:prstGeom prst="rect">
            <a:avLst/>
          </a:prstGeom>
        </p:spPr>
        <p:txBody>
          <a:bodyPr wrap="square">
            <a:spAutoFit/>
          </a:bodyPr>
          <a:lstStyle/>
          <a:p>
            <a:r>
              <a:rPr lang="en-US" sz="2400" dirty="0" smtClean="0"/>
              <a:t>What personal characteristics (for example, integrity, compassion, and/or persistence) do you possess that would improve your prospects for success in the field or profession? Is there a way to demonstrate or document that you have these characteristics?</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3488197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5" name="Rectangle 4"/>
          <p:cNvSpPr/>
          <p:nvPr/>
        </p:nvSpPr>
        <p:spPr>
          <a:xfrm>
            <a:off x="432955" y="3347922"/>
            <a:ext cx="11707090" cy="461665"/>
          </a:xfrm>
          <a:prstGeom prst="rect">
            <a:avLst/>
          </a:prstGeom>
        </p:spPr>
        <p:txBody>
          <a:bodyPr wrap="square">
            <a:spAutoFit/>
          </a:bodyPr>
          <a:lstStyle/>
          <a:p>
            <a:r>
              <a:rPr lang="en-US" sz="2400" dirty="0" smtClean="0"/>
              <a:t>What makes you unique, or at least different from, any other applicant?</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21434558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7" name="Rectangle 6"/>
          <p:cNvSpPr/>
          <p:nvPr/>
        </p:nvSpPr>
        <p:spPr>
          <a:xfrm>
            <a:off x="432955" y="3347922"/>
            <a:ext cx="11412677" cy="830997"/>
          </a:xfrm>
          <a:prstGeom prst="rect">
            <a:avLst/>
          </a:prstGeom>
        </p:spPr>
        <p:txBody>
          <a:bodyPr wrap="square">
            <a:spAutoFit/>
          </a:bodyPr>
          <a:lstStyle/>
          <a:p>
            <a:r>
              <a:rPr lang="en-US" sz="2400" dirty="0" smtClean="0"/>
              <a:t>Why might you be a stronger candidate for graduate school—and more successful and effective in the profession or field than other applicants? </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7984293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5" name="Rectangle 4"/>
          <p:cNvSpPr/>
          <p:nvPr/>
        </p:nvSpPr>
        <p:spPr>
          <a:xfrm>
            <a:off x="432955" y="3347922"/>
            <a:ext cx="11710552" cy="461665"/>
          </a:xfrm>
          <a:prstGeom prst="rect">
            <a:avLst/>
          </a:prstGeom>
        </p:spPr>
        <p:txBody>
          <a:bodyPr wrap="square">
            <a:spAutoFit/>
          </a:bodyPr>
          <a:lstStyle/>
          <a:p>
            <a:r>
              <a:rPr lang="en-US" sz="2400" dirty="0" smtClean="0"/>
              <a:t>What research have you conducted? What did you learn from it?</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2364799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p:txBody>
      </p:sp>
      <p:sp>
        <p:nvSpPr>
          <p:cNvPr id="5" name="Rectangle 4"/>
          <p:cNvSpPr/>
          <p:nvPr/>
        </p:nvSpPr>
        <p:spPr>
          <a:xfrm>
            <a:off x="432955" y="3347922"/>
            <a:ext cx="11518040" cy="830997"/>
          </a:xfrm>
          <a:prstGeom prst="rect">
            <a:avLst/>
          </a:prstGeom>
        </p:spPr>
        <p:txBody>
          <a:bodyPr wrap="square">
            <a:spAutoFit/>
          </a:bodyPr>
          <a:lstStyle/>
          <a:p>
            <a:r>
              <a:rPr lang="en-US" sz="2400" dirty="0" smtClean="0"/>
              <a:t>How has your undergraduate academic experience prepared you for graduate/professional school?</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318427281"/>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r>
              <a:rPr lang="en-US" dirty="0" smtClean="0"/>
              <a:t>General writing rules apply</a:t>
            </a:r>
          </a:p>
          <a:p>
            <a:pPr lvl="1"/>
            <a:r>
              <a:rPr lang="en-US" dirty="0" smtClean="0"/>
              <a:t>Grab the reader’s attention in the first paragraph</a:t>
            </a:r>
          </a:p>
          <a:p>
            <a:pPr lvl="1"/>
            <a:r>
              <a:rPr lang="en-US" dirty="0" smtClean="0"/>
              <a:t>Be interesting</a:t>
            </a:r>
          </a:p>
          <a:p>
            <a:r>
              <a:rPr lang="en-US" dirty="0" smtClean="0"/>
              <a:t>Think of this as a persuasive paper (provide support for assertions)</a:t>
            </a:r>
          </a:p>
          <a:p>
            <a:endParaRPr lang="en-US" dirty="0" smtClean="0"/>
          </a:p>
          <a:p>
            <a:pPr marL="0" indent="0">
              <a:buNone/>
            </a:pPr>
            <a:r>
              <a:rPr lang="en-US" i="1" dirty="0" smtClean="0"/>
              <a:t>	I will be a good researcher because </a:t>
            </a:r>
            <a:r>
              <a:rPr lang="is-IS" i="1" dirty="0" smtClean="0"/>
              <a:t>…</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384764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Personal Statement?</a:t>
            </a:r>
            <a:endParaRPr lang="en-US" dirty="0"/>
          </a:p>
        </p:txBody>
      </p:sp>
      <p:sp>
        <p:nvSpPr>
          <p:cNvPr id="3" name="Content Placeholder 2"/>
          <p:cNvSpPr>
            <a:spLocks noGrp="1"/>
          </p:cNvSpPr>
          <p:nvPr>
            <p:ph idx="1"/>
          </p:nvPr>
        </p:nvSpPr>
        <p:spPr/>
        <p:txBody>
          <a:bodyPr/>
          <a:lstStyle/>
          <a:p>
            <a:r>
              <a:rPr lang="en-US" dirty="0" smtClean="0"/>
              <a:t>An essay that addresses some aspect(s) of the applicant</a:t>
            </a:r>
          </a:p>
          <a:p>
            <a:r>
              <a:rPr lang="en-US" dirty="0" smtClean="0"/>
              <a:t>One of two types:</a:t>
            </a:r>
          </a:p>
          <a:p>
            <a:pPr lvl="1"/>
            <a:r>
              <a:rPr lang="en-US" dirty="0" smtClean="0"/>
              <a:t>General comprehensive statement</a:t>
            </a:r>
          </a:p>
          <a:p>
            <a:pPr lvl="1"/>
            <a:r>
              <a:rPr lang="en-US" dirty="0" smtClean="0"/>
              <a:t>Response to a specific set of questions</a:t>
            </a:r>
          </a:p>
          <a:p>
            <a:r>
              <a:rPr lang="en-US" dirty="0" smtClean="0"/>
              <a:t>Often part of a graduate school or fellowship application</a:t>
            </a:r>
          </a:p>
        </p:txBody>
      </p:sp>
      <p:sp>
        <p:nvSpPr>
          <p:cNvPr id="4" name="Footer Placeholder 3"/>
          <p:cNvSpPr>
            <a:spLocks noGrp="1"/>
          </p:cNvSpPr>
          <p:nvPr>
            <p:ph type="ftr" sz="quarter" idx="11"/>
          </p:nvPr>
        </p:nvSpPr>
        <p:spPr/>
        <p:txBody>
          <a:bodyPr/>
          <a:lstStyle/>
          <a:p>
            <a:r>
              <a:rPr lang="en-US" smtClean="0"/>
              <a:t>NSBC – June 10, 2016   </a:t>
            </a:r>
            <a:endParaRPr lang="en-US" dirty="0"/>
          </a:p>
        </p:txBody>
      </p:sp>
    </p:spTree>
    <p:extLst>
      <p:ext uri="{BB962C8B-B14F-4D97-AF65-F5344CB8AC3E}">
        <p14:creationId xmlns:p14="http://schemas.microsoft.com/office/powerpoint/2010/main" val="18749049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 - cont’d</a:t>
            </a:r>
            <a:endParaRPr lang="en-US" dirty="0"/>
          </a:p>
        </p:txBody>
      </p:sp>
      <p:sp>
        <p:nvSpPr>
          <p:cNvPr id="3" name="Content Placeholder 2"/>
          <p:cNvSpPr>
            <a:spLocks noGrp="1"/>
          </p:cNvSpPr>
          <p:nvPr>
            <p:ph idx="1"/>
          </p:nvPr>
        </p:nvSpPr>
        <p:spPr>
          <a:xfrm>
            <a:off x="838200" y="1825624"/>
            <a:ext cx="10515600" cy="4766561"/>
          </a:xfrm>
        </p:spPr>
        <p:txBody>
          <a:bodyPr/>
          <a:lstStyle/>
          <a:p>
            <a:r>
              <a:rPr lang="en-US" dirty="0" smtClean="0"/>
              <a:t>Organize your statement</a:t>
            </a:r>
          </a:p>
          <a:p>
            <a:pPr lvl="1"/>
            <a:r>
              <a:rPr lang="en-US" dirty="0" smtClean="0"/>
              <a:t>Tell a story</a:t>
            </a:r>
          </a:p>
          <a:p>
            <a:pPr lvl="1"/>
            <a:r>
              <a:rPr lang="en-US" dirty="0" smtClean="0"/>
              <a:t>Make your direction </a:t>
            </a:r>
            <a:r>
              <a:rPr lang="en-US" dirty="0"/>
              <a:t>c</a:t>
            </a:r>
            <a:r>
              <a:rPr lang="en-US" dirty="0" smtClean="0"/>
              <a:t>lear in the first paragraph</a:t>
            </a:r>
          </a:p>
          <a:p>
            <a:r>
              <a:rPr lang="en-US" dirty="0" smtClean="0"/>
              <a:t>Stay away from controversial subjects (religion, </a:t>
            </a:r>
            <a:r>
              <a:rPr lang="en-US" dirty="0" err="1" smtClean="0"/>
              <a:t>etc</a:t>
            </a:r>
            <a:r>
              <a:rPr lang="en-US" dirty="0" smtClean="0"/>
              <a:t>)</a:t>
            </a:r>
          </a:p>
          <a:p>
            <a:r>
              <a:rPr lang="en-US" dirty="0" smtClean="0"/>
              <a:t>Use empty, vague, over-used words like "meaningful," "beautiful," "challenging," "invaluable," or "rewarding.”</a:t>
            </a:r>
          </a:p>
          <a:p>
            <a:r>
              <a:rPr lang="en-US" dirty="0" smtClean="0"/>
              <a:t>Emphasize the negative. Again, the admissions committee already knows your GPA and test scores, and they probably are not interested in reading about how a list of events in your personal life caused you to perform poorly. Explain what you feel you need to, but emphasize the positive.</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4682379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 - cont’d</a:t>
            </a:r>
            <a:endParaRPr lang="en-US" dirty="0"/>
          </a:p>
        </p:txBody>
      </p:sp>
      <p:sp>
        <p:nvSpPr>
          <p:cNvPr id="3" name="Content Placeholder 2"/>
          <p:cNvSpPr>
            <a:spLocks noGrp="1"/>
          </p:cNvSpPr>
          <p:nvPr>
            <p:ph idx="1"/>
          </p:nvPr>
        </p:nvSpPr>
        <p:spPr/>
        <p:txBody>
          <a:bodyPr/>
          <a:lstStyle/>
          <a:p>
            <a:r>
              <a:rPr lang="en-US" dirty="0" smtClean="0"/>
              <a:t>Be succinct – Make it as long as it needs to be to make your point and no longer</a:t>
            </a:r>
          </a:p>
          <a:p>
            <a:pPr lvl="1"/>
            <a:r>
              <a:rPr lang="en-US" dirty="0" smtClean="0"/>
              <a:t>The admissions committee has limited time.  </a:t>
            </a:r>
            <a:r>
              <a:rPr lang="en-US" b="1" dirty="0" smtClean="0"/>
              <a:t>Longer is not better</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2266491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Statement Critique</a:t>
            </a:r>
            <a:endParaRPr lang="en-US" dirty="0"/>
          </a:p>
        </p:txBody>
      </p:sp>
      <p:sp>
        <p:nvSpPr>
          <p:cNvPr id="3" name="Content Placeholder 2"/>
          <p:cNvSpPr>
            <a:spLocks noGrp="1"/>
          </p:cNvSpPr>
          <p:nvPr>
            <p:ph idx="1"/>
          </p:nvPr>
        </p:nvSpPr>
        <p:spPr/>
        <p:txBody>
          <a:bodyPr/>
          <a:lstStyle/>
          <a:p>
            <a:r>
              <a:rPr lang="en-US" dirty="0" smtClean="0"/>
              <a:t>In groups of two, look at the statement provided</a:t>
            </a:r>
          </a:p>
          <a:p>
            <a:r>
              <a:rPr lang="en-US" dirty="0" smtClean="0"/>
              <a:t>Provide a critique of both the content and the mechanics of the statement</a:t>
            </a:r>
          </a:p>
          <a:p>
            <a:pPr lvl="1"/>
            <a:r>
              <a:rPr lang="en-US" dirty="0" smtClean="0"/>
              <a:t>Grammar issues</a:t>
            </a:r>
          </a:p>
          <a:p>
            <a:pPr lvl="1"/>
            <a:r>
              <a:rPr lang="en-US" dirty="0" smtClean="0"/>
              <a:t>Spelling</a:t>
            </a:r>
          </a:p>
          <a:p>
            <a:pPr lvl="1"/>
            <a:r>
              <a:rPr lang="en-US" dirty="0" smtClean="0"/>
              <a:t>Unexpected transitions</a:t>
            </a:r>
          </a:p>
          <a:p>
            <a:pPr lvl="1"/>
            <a:r>
              <a:rPr lang="en-US" dirty="0" smtClean="0"/>
              <a:t>Poorly formed sentences</a:t>
            </a:r>
          </a:p>
          <a:p>
            <a:pPr lvl="1"/>
            <a:r>
              <a:rPr lang="en-US" dirty="0" smtClean="0"/>
              <a:t>Unclear ideas</a:t>
            </a:r>
          </a:p>
          <a:p>
            <a:pPr lvl="1"/>
            <a:r>
              <a:rPr lang="en-US" dirty="0" smtClean="0"/>
              <a:t>Awkwardness</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89772232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Statement Critique: Report out</a:t>
            </a:r>
            <a:endParaRPr lang="en-US" dirty="0"/>
          </a:p>
        </p:txBody>
      </p:sp>
      <p:sp>
        <p:nvSpPr>
          <p:cNvPr id="3" name="Content Placeholder 2"/>
          <p:cNvSpPr>
            <a:spLocks noGrp="1"/>
          </p:cNvSpPr>
          <p:nvPr>
            <p:ph idx="1"/>
          </p:nvPr>
        </p:nvSpPr>
        <p:spPr/>
        <p:txBody>
          <a:bodyPr/>
          <a:lstStyle/>
          <a:p>
            <a:r>
              <a:rPr lang="en-US" dirty="0" smtClean="0"/>
              <a:t>Please provide two problems that have not previously identified: 1 mechanical and 1 content</a:t>
            </a:r>
          </a:p>
        </p:txBody>
      </p:sp>
      <p:sp>
        <p:nvSpPr>
          <p:cNvPr id="4" name="TextBox 3"/>
          <p:cNvSpPr txBox="1"/>
          <p:nvPr/>
        </p:nvSpPr>
        <p:spPr>
          <a:xfrm>
            <a:off x="827568" y="3062177"/>
            <a:ext cx="10526232" cy="369332"/>
          </a:xfrm>
          <a:prstGeom prst="rect">
            <a:avLst/>
          </a:prstGeom>
          <a:noFill/>
        </p:spPr>
        <p:txBody>
          <a:bodyPr wrap="square" rtlCol="0">
            <a:spAutoFit/>
          </a:bodyPr>
          <a:lstStyle/>
          <a:p>
            <a:r>
              <a:rPr lang="en-US" dirty="0" smtClean="0"/>
              <a:t>Mechanics					Content</a:t>
            </a:r>
            <a:endParaRPr lang="en-US" dirty="0"/>
          </a:p>
        </p:txBody>
      </p:sp>
      <p:sp>
        <p:nvSpPr>
          <p:cNvPr id="5" name="Footer Placeholder 4"/>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5842275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to graduate school - Other tips</a:t>
            </a:r>
            <a:endParaRPr lang="en-US" dirty="0"/>
          </a:p>
        </p:txBody>
      </p:sp>
      <p:sp>
        <p:nvSpPr>
          <p:cNvPr id="3" name="Content Placeholder 2"/>
          <p:cNvSpPr>
            <a:spLocks noGrp="1"/>
          </p:cNvSpPr>
          <p:nvPr>
            <p:ph idx="1"/>
          </p:nvPr>
        </p:nvSpPr>
        <p:spPr>
          <a:xfrm>
            <a:off x="838199" y="1825624"/>
            <a:ext cx="11176591" cy="5032375"/>
          </a:xfrm>
        </p:spPr>
        <p:txBody>
          <a:bodyPr>
            <a:normAutofit/>
          </a:bodyPr>
          <a:lstStyle/>
          <a:p>
            <a:r>
              <a:rPr lang="en-US" dirty="0" smtClean="0"/>
              <a:t>GPA: Evidence of your knowledge and time management</a:t>
            </a:r>
          </a:p>
          <a:p>
            <a:pPr lvl="1"/>
            <a:r>
              <a:rPr lang="en-US" dirty="0" smtClean="0"/>
              <a:t>Inconsistent grades = evidence of immaturity</a:t>
            </a:r>
          </a:p>
          <a:p>
            <a:pPr lvl="1"/>
            <a:r>
              <a:rPr lang="en-US" dirty="0" smtClean="0"/>
              <a:t>Poor grades in key upper division CS courses (data structures, operating systems and programming courses) = inability to pass graduate courses</a:t>
            </a:r>
          </a:p>
          <a:p>
            <a:pPr lvl="1"/>
            <a:r>
              <a:rPr lang="en-US" dirty="0" smtClean="0"/>
              <a:t>Improvement over time = resilience </a:t>
            </a:r>
          </a:p>
          <a:p>
            <a:r>
              <a:rPr lang="en-US" dirty="0" smtClean="0"/>
              <a:t>GRE: Evidence of your knowledge and general skills</a:t>
            </a:r>
          </a:p>
          <a:p>
            <a:pPr lvl="1"/>
            <a:r>
              <a:rPr lang="en-US" dirty="0" smtClean="0"/>
              <a:t>Quantitative matters most = Computing is discrete math</a:t>
            </a:r>
          </a:p>
          <a:p>
            <a:pPr lvl="1"/>
            <a:r>
              <a:rPr lang="en-US" dirty="0" smtClean="0"/>
              <a:t>Poor verbal scores are a red flag, especially for native speakers = inability to write</a:t>
            </a:r>
          </a:p>
          <a:p>
            <a:pPr lvl="1"/>
            <a:r>
              <a:rPr lang="en-US" dirty="0" smtClean="0"/>
              <a:t>Ultimately not predictive of graduate school success (hence personal statements)</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702745879"/>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to graduate school – Other tips</a:t>
            </a:r>
            <a:endParaRPr lang="en-US" dirty="0"/>
          </a:p>
        </p:txBody>
      </p:sp>
      <p:sp>
        <p:nvSpPr>
          <p:cNvPr id="3" name="Content Placeholder 2"/>
          <p:cNvSpPr>
            <a:spLocks noGrp="1"/>
          </p:cNvSpPr>
          <p:nvPr>
            <p:ph idx="1"/>
          </p:nvPr>
        </p:nvSpPr>
        <p:spPr/>
        <p:txBody>
          <a:bodyPr>
            <a:normAutofit lnSpcReduction="10000"/>
          </a:bodyPr>
          <a:lstStyle/>
          <a:p>
            <a:r>
              <a:rPr lang="en-US" dirty="0" smtClean="0"/>
              <a:t>Recommendation Letters: Evidence of your work ethic, resilience, communication skills (written and verbal)  and team skills</a:t>
            </a:r>
          </a:p>
          <a:p>
            <a:pPr lvl="1"/>
            <a:r>
              <a:rPr lang="en-US" dirty="0" smtClean="0"/>
              <a:t>Choose letter writers carefully for command of English and their ability to express themselves</a:t>
            </a:r>
          </a:p>
          <a:p>
            <a:pPr lvl="1"/>
            <a:r>
              <a:rPr lang="en-US" dirty="0" smtClean="0"/>
              <a:t>Be aware that studies show that female students are often described in more passive terms.  </a:t>
            </a:r>
          </a:p>
          <a:p>
            <a:pPr lvl="1"/>
            <a:r>
              <a:rPr lang="en-US" dirty="0" smtClean="0"/>
              <a:t>You want creative, aggressive, fearless, </a:t>
            </a:r>
            <a:r>
              <a:rPr lang="is-IS" dirty="0" smtClean="0"/>
              <a:t>…</a:t>
            </a:r>
            <a:r>
              <a:rPr lang="en-US" dirty="0" smtClean="0"/>
              <a:t> not helpful, good team player, </a:t>
            </a:r>
            <a:r>
              <a:rPr lang="en-US" dirty="0" err="1" smtClean="0"/>
              <a:t>etc</a:t>
            </a:r>
            <a:endParaRPr lang="en-US" dirty="0" smtClean="0"/>
          </a:p>
          <a:p>
            <a:pPr lvl="1"/>
            <a:endParaRPr lang="en-US" b="1" dirty="0">
              <a:solidFill>
                <a:srgbClr val="FF0000"/>
              </a:solidFill>
            </a:endParaRPr>
          </a:p>
          <a:p>
            <a:pPr marL="0" indent="0">
              <a:buNone/>
            </a:pPr>
            <a:r>
              <a:rPr lang="en-US" b="1" dirty="0" smtClean="0"/>
              <a:t>Complete an REU (research experience for undergraduates) </a:t>
            </a:r>
          </a:p>
          <a:p>
            <a:r>
              <a:rPr lang="en-US" b="1" dirty="0" smtClean="0"/>
              <a:t>Opportunity to impress someone that has existing relationships</a:t>
            </a:r>
          </a:p>
          <a:p>
            <a:r>
              <a:rPr lang="en-US" b="1" dirty="0" smtClean="0"/>
              <a:t>Research advisors are skilled at writing letters</a:t>
            </a:r>
          </a:p>
          <a:p>
            <a:endParaRPr lang="en-US" dirty="0"/>
          </a:p>
        </p:txBody>
      </p:sp>
      <p:sp>
        <p:nvSpPr>
          <p:cNvPr id="4" name="Rounded Rectangle 3"/>
          <p:cNvSpPr/>
          <p:nvPr/>
        </p:nvSpPr>
        <p:spPr>
          <a:xfrm>
            <a:off x="838200" y="4508205"/>
            <a:ext cx="10377377" cy="1668758"/>
          </a:xfrm>
          <a:prstGeom prst="roundRect">
            <a:avLst/>
          </a:prstGeom>
          <a:solidFill>
            <a:schemeClr val="accent6">
              <a:lumMod val="75000"/>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2777699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Everything you provide helps the committee determine if you can be successful in a graduate program</a:t>
            </a:r>
          </a:p>
          <a:p>
            <a:r>
              <a:rPr lang="en-US" dirty="0" smtClean="0"/>
              <a:t>Do not exclude yourself by not following the important rules</a:t>
            </a:r>
          </a:p>
          <a:p>
            <a:pPr lvl="1"/>
            <a:r>
              <a:rPr lang="en-US" dirty="0" smtClean="0"/>
              <a:t>Address the request and eliminate grammatical and spelling errors</a:t>
            </a:r>
          </a:p>
          <a:p>
            <a:r>
              <a:rPr lang="en-US" dirty="0" smtClean="0"/>
              <a:t>Make yourself stand out by writing an inspired statement</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10784940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838200" y="1825624"/>
            <a:ext cx="10515600" cy="4809091"/>
          </a:xfrm>
        </p:spPr>
        <p:txBody>
          <a:bodyPr>
            <a:normAutofit/>
          </a:bodyPr>
          <a:lstStyle/>
          <a:p>
            <a:r>
              <a:rPr lang="en-US" dirty="0" smtClean="0"/>
              <a:t>Crafting The Personal Essay: A Guide for Writing and Publishing Creative  </a:t>
            </a:r>
            <a:r>
              <a:rPr lang="en-US" i="1" dirty="0" smtClean="0"/>
              <a:t>by </a:t>
            </a:r>
            <a:r>
              <a:rPr lang="en-US" i="1" dirty="0" err="1" smtClean="0"/>
              <a:t>Dinty</a:t>
            </a:r>
            <a:r>
              <a:rPr lang="en-US" i="1" dirty="0" smtClean="0"/>
              <a:t> W. Moore</a:t>
            </a:r>
          </a:p>
          <a:p>
            <a:r>
              <a:rPr lang="en-US" dirty="0" smtClean="0"/>
              <a:t>Craft of Scientific Writing </a:t>
            </a:r>
            <a:r>
              <a:rPr lang="en-US" i="1" dirty="0" smtClean="0"/>
              <a:t>by Michael Alley</a:t>
            </a:r>
          </a:p>
          <a:p>
            <a:r>
              <a:rPr lang="en-US" dirty="0" smtClean="0"/>
              <a:t>Look up school specific resources</a:t>
            </a:r>
          </a:p>
          <a:p>
            <a:pPr lvl="1"/>
            <a:r>
              <a:rPr lang="en-US" dirty="0" smtClean="0"/>
              <a:t>Purdue - </a:t>
            </a:r>
            <a:r>
              <a:rPr lang="en-US" dirty="0" smtClean="0">
                <a:hlinkClick r:id="rId3"/>
              </a:rPr>
              <a:t>https://owl.english.purdue.edu/owl/resource/642/02/</a:t>
            </a:r>
            <a:endParaRPr lang="en-US" dirty="0" smtClean="0"/>
          </a:p>
          <a:p>
            <a:pPr lvl="1"/>
            <a:r>
              <a:rPr lang="en-US" dirty="0" smtClean="0"/>
              <a:t>CMU - </a:t>
            </a:r>
            <a:r>
              <a:rPr lang="en-US" dirty="0" smtClean="0">
                <a:hlinkClick r:id="rId4" invalidUrl="https://www.cmu.edu/gcc/handouts/Graduate School Application Essay Handout.pdf"/>
              </a:rPr>
              <a:t>https://www.cmu.edu/gcc/handouts/Graduate%20School%20Application%20Essay%20Handout.pdf</a:t>
            </a:r>
            <a:endParaRPr lang="en-US" dirty="0" smtClean="0"/>
          </a:p>
          <a:p>
            <a:pPr lvl="1"/>
            <a:r>
              <a:rPr lang="en-US" dirty="0" smtClean="0"/>
              <a:t>UIUC - </a:t>
            </a:r>
            <a:r>
              <a:rPr lang="en-US" dirty="0" smtClean="0">
                <a:hlinkClick r:id="rId5"/>
              </a:rPr>
              <a:t>http://www.cws.illinois.edu/workshop/writers/tips/personalstatement/</a:t>
            </a:r>
            <a:endParaRPr lang="en-US" dirty="0" smtClean="0"/>
          </a:p>
          <a:p>
            <a:r>
              <a:rPr lang="en-US" dirty="0" smtClean="0"/>
              <a:t>Study examples of personal statements</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36205208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REUs</a:t>
            </a:r>
          </a:p>
          <a:p>
            <a:pPr lvl="1"/>
            <a:r>
              <a:rPr lang="en-US" dirty="0" smtClean="0"/>
              <a:t>NSF REU Site - </a:t>
            </a:r>
            <a:r>
              <a:rPr lang="en-US" dirty="0" smtClean="0">
                <a:hlinkClick r:id="rId3"/>
              </a:rPr>
              <a:t>https://www.nsf.gov/crssprgm/reu/</a:t>
            </a:r>
            <a:endParaRPr lang="en-US" dirty="0" smtClean="0"/>
          </a:p>
          <a:p>
            <a:pPr lvl="1"/>
            <a:r>
              <a:rPr lang="en-US" dirty="0"/>
              <a:t>DREU - http://</a:t>
            </a:r>
            <a:r>
              <a:rPr lang="en-US" dirty="0" err="1"/>
              <a:t>cra.org</a:t>
            </a:r>
            <a:r>
              <a:rPr lang="en-US" dirty="0"/>
              <a:t>/</a:t>
            </a:r>
            <a:r>
              <a:rPr lang="en-US" dirty="0" err="1"/>
              <a:t>cra</a:t>
            </a:r>
            <a:r>
              <a:rPr lang="en-US" dirty="0"/>
              <a:t>-w/distributed-research-experiences-for-undergraduates-</a:t>
            </a:r>
            <a:r>
              <a:rPr lang="en-US" dirty="0" err="1"/>
              <a:t>dreu</a:t>
            </a:r>
            <a:r>
              <a:rPr lang="en-US" dirty="0"/>
              <a:t>/</a:t>
            </a:r>
            <a:endParaRPr lang="en-US" dirty="0" smtClean="0"/>
          </a:p>
          <a:p>
            <a:pPr lvl="0"/>
            <a:r>
              <a:rPr lang="en-US" dirty="0" smtClean="0"/>
              <a:t>Gender bias in recommendation</a:t>
            </a:r>
            <a:r>
              <a:rPr lang="en-US" baseline="0" dirty="0" smtClean="0"/>
              <a:t> letters </a:t>
            </a:r>
            <a:r>
              <a:rPr lang="en-US" dirty="0" smtClean="0">
                <a:hlinkClick r:id="rId4"/>
              </a:rPr>
              <a:t>https://www.ncwit.org/sites/default/files/resources/avoidingunintendedgenderbiaslettersrecommendation.pdf</a:t>
            </a:r>
            <a:endParaRPr lang="en-US" dirty="0" smtClean="0"/>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81849549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b="1" dirty="0" smtClean="0"/>
              <a:t>Please complete the evaluation</a:t>
            </a:r>
            <a:endParaRPr lang="en-US" b="1" dirty="0"/>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407656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important?</a:t>
            </a:r>
            <a:endParaRPr lang="en-US" dirty="0"/>
          </a:p>
        </p:txBody>
      </p:sp>
      <p:sp>
        <p:nvSpPr>
          <p:cNvPr id="3" name="Content Placeholder 2"/>
          <p:cNvSpPr>
            <a:spLocks noGrp="1"/>
          </p:cNvSpPr>
          <p:nvPr>
            <p:ph idx="1"/>
          </p:nvPr>
        </p:nvSpPr>
        <p:spPr/>
        <p:txBody>
          <a:bodyPr/>
          <a:lstStyle/>
          <a:p>
            <a:r>
              <a:rPr lang="en-US" dirty="0" smtClean="0"/>
              <a:t>Primary goal: It provides evidence of your ability to write</a:t>
            </a:r>
          </a:p>
          <a:p>
            <a:pPr lvl="1"/>
            <a:r>
              <a:rPr lang="en-US" dirty="0" smtClean="0"/>
              <a:t>The primary method of contributing to the discourse in your field is written</a:t>
            </a:r>
          </a:p>
          <a:p>
            <a:pPr lvl="1"/>
            <a:r>
              <a:rPr lang="en-US" dirty="0" smtClean="0"/>
              <a:t>Research that is not communicated cannot have an impact</a:t>
            </a:r>
          </a:p>
          <a:p>
            <a:pPr lvl="1"/>
            <a:r>
              <a:rPr lang="en-US" dirty="0" smtClean="0"/>
              <a:t>Teaching good writing takes time (time some professors would prefer not to take)</a:t>
            </a:r>
          </a:p>
          <a:p>
            <a:pPr lvl="1"/>
            <a:endParaRPr lang="en-US" dirty="0" smtClean="0"/>
          </a:p>
          <a:p>
            <a:r>
              <a:rPr lang="en-US" dirty="0" smtClean="0"/>
              <a:t>Secondary goal: It allows you to personalize your application</a:t>
            </a:r>
          </a:p>
          <a:p>
            <a:pPr lvl="1"/>
            <a:r>
              <a:rPr lang="en-US" dirty="0" smtClean="0"/>
              <a:t>It is an opportunity to highlight experiences and skills that make you unique</a:t>
            </a:r>
          </a:p>
          <a:p>
            <a:pPr lvl="1"/>
            <a:r>
              <a:rPr lang="en-US" dirty="0" smtClean="0"/>
              <a:t>It allows you illustrate your motivation</a:t>
            </a:r>
          </a:p>
        </p:txBody>
      </p:sp>
      <p:sp>
        <p:nvSpPr>
          <p:cNvPr id="4" name="Rounded Rectangle 3"/>
          <p:cNvSpPr/>
          <p:nvPr/>
        </p:nvSpPr>
        <p:spPr>
          <a:xfrm>
            <a:off x="712922" y="3731917"/>
            <a:ext cx="10640878" cy="1862972"/>
          </a:xfrm>
          <a:prstGeom prst="roundRect">
            <a:avLst/>
          </a:prstGeom>
          <a:solidFill>
            <a:srgbClr val="FF0000">
              <a:alpha val="29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220690" y="490359"/>
            <a:ext cx="5971310" cy="1200329"/>
          </a:xfrm>
          <a:prstGeom prst="rect">
            <a:avLst/>
          </a:prstGeom>
          <a:noFill/>
        </p:spPr>
        <p:txBody>
          <a:bodyPr wrap="square" rtlCol="0">
            <a:spAutoFit/>
          </a:bodyPr>
          <a:lstStyle/>
          <a:p>
            <a:r>
              <a:rPr lang="en-US" sz="2400" b="1" dirty="0" smtClean="0">
                <a:solidFill>
                  <a:srgbClr val="FF0000"/>
                </a:solidFill>
                <a:latin typeface="Arial" charset="0"/>
                <a:ea typeface="Arial" charset="0"/>
                <a:cs typeface="Arial" charset="0"/>
              </a:rPr>
              <a:t>If your statement is not well-written, it probably </a:t>
            </a:r>
            <a:r>
              <a:rPr lang="en-US" sz="2400" b="1" smtClean="0">
                <a:solidFill>
                  <a:srgbClr val="FF0000"/>
                </a:solidFill>
                <a:latin typeface="Arial" charset="0"/>
                <a:ea typeface="Arial" charset="0"/>
                <a:cs typeface="Arial" charset="0"/>
              </a:rPr>
              <a:t>does not matter if you meet the secondary goal</a:t>
            </a:r>
            <a:endParaRPr lang="en-US" sz="2400" b="1">
              <a:solidFill>
                <a:srgbClr val="FF0000"/>
              </a:solidFill>
              <a:latin typeface="Arial" charset="0"/>
              <a:ea typeface="Arial" charset="0"/>
              <a:cs typeface="Arial" charset="0"/>
            </a:endParaRPr>
          </a:p>
        </p:txBody>
      </p:sp>
      <p:sp>
        <p:nvSpPr>
          <p:cNvPr id="6" name="Footer Placeholder 5"/>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7170484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I write about?</a:t>
            </a:r>
            <a:endParaRPr lang="en-US" dirty="0"/>
          </a:p>
        </p:txBody>
      </p:sp>
      <p:sp>
        <p:nvSpPr>
          <p:cNvPr id="3" name="Content Placeholder 2"/>
          <p:cNvSpPr>
            <a:spLocks noGrp="1"/>
          </p:cNvSpPr>
          <p:nvPr>
            <p:ph idx="1"/>
          </p:nvPr>
        </p:nvSpPr>
        <p:spPr/>
        <p:txBody>
          <a:bodyPr/>
          <a:lstStyle/>
          <a:p>
            <a:r>
              <a:rPr lang="en-US" dirty="0" smtClean="0"/>
              <a:t>Select an index card from the set on your table (they contain a variety of questions)?</a:t>
            </a:r>
          </a:p>
          <a:p>
            <a:endParaRPr lang="en-US" dirty="0"/>
          </a:p>
          <a:p>
            <a:r>
              <a:rPr lang="en-US" dirty="0" smtClean="0"/>
              <a:t>Take 5 minutes and write an answer to the question</a:t>
            </a:r>
          </a:p>
          <a:p>
            <a:pPr lvl="1"/>
            <a:r>
              <a:rPr lang="en-US" dirty="0" smtClean="0"/>
              <a:t>Write some key ideas</a:t>
            </a:r>
          </a:p>
          <a:p>
            <a:pPr lvl="1"/>
            <a:r>
              <a:rPr lang="en-US" dirty="0" smtClean="0"/>
              <a:t>Do not worry about grammar or sentences</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8896671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I write about? </a:t>
            </a:r>
            <a:r>
              <a:rPr lang="en-US" b="1" dirty="0" smtClean="0"/>
              <a:t>Report out</a:t>
            </a:r>
            <a:endParaRPr lang="en-US" b="1" dirty="0"/>
          </a:p>
        </p:txBody>
      </p:sp>
      <p:sp>
        <p:nvSpPr>
          <p:cNvPr id="3" name="Content Placeholder 2"/>
          <p:cNvSpPr>
            <a:spLocks noGrp="1"/>
          </p:cNvSpPr>
          <p:nvPr>
            <p:ph idx="1"/>
          </p:nvPr>
        </p:nvSpPr>
        <p:spPr/>
        <p:txBody>
          <a:bodyPr/>
          <a:lstStyle/>
          <a:p>
            <a:r>
              <a:rPr lang="en-US" dirty="0" smtClean="0"/>
              <a:t>Name</a:t>
            </a:r>
          </a:p>
          <a:p>
            <a:r>
              <a:rPr lang="en-US" dirty="0" smtClean="0"/>
              <a:t>School</a:t>
            </a:r>
          </a:p>
          <a:p>
            <a:r>
              <a:rPr lang="en-US" dirty="0" smtClean="0"/>
              <a:t>Graduation Year</a:t>
            </a:r>
          </a:p>
          <a:p>
            <a:r>
              <a:rPr lang="en-US" dirty="0" smtClean="0"/>
              <a:t>Major</a:t>
            </a:r>
          </a:p>
          <a:p>
            <a:r>
              <a:rPr lang="en-US" dirty="0" smtClean="0"/>
              <a:t>State your selected question and your answer</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3661055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10926325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8" name="Rectangle 7"/>
          <p:cNvSpPr/>
          <p:nvPr/>
        </p:nvSpPr>
        <p:spPr>
          <a:xfrm>
            <a:off x="432955" y="3347922"/>
            <a:ext cx="12036136" cy="461665"/>
          </a:xfrm>
          <a:prstGeom prst="rect">
            <a:avLst/>
          </a:prstGeom>
        </p:spPr>
        <p:txBody>
          <a:bodyPr wrap="square">
            <a:spAutoFit/>
          </a:bodyPr>
          <a:lstStyle/>
          <a:p>
            <a:r>
              <a:rPr lang="en-US" sz="2400" dirty="0" smtClean="0"/>
              <a:t>What skills (for example, leadership, communicative, analytical) do you possess? </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2230570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5" name="Rectangle 4"/>
          <p:cNvSpPr/>
          <p:nvPr/>
        </p:nvSpPr>
        <p:spPr>
          <a:xfrm>
            <a:off x="432955" y="3347922"/>
            <a:ext cx="11291454" cy="461665"/>
          </a:xfrm>
          <a:prstGeom prst="rect">
            <a:avLst/>
          </a:prstGeom>
        </p:spPr>
        <p:txBody>
          <a:bodyPr wrap="square">
            <a:spAutoFit/>
          </a:bodyPr>
          <a:lstStyle/>
          <a:p>
            <a:r>
              <a:rPr lang="en-US" sz="2400" dirty="0" smtClean="0"/>
              <a:t>What attracts you to your chosen career? What do you expect to get out of it?</a:t>
            </a:r>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11051147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when writing a personal statement</a:t>
            </a:r>
            <a:endParaRPr lang="en-US" dirty="0"/>
          </a:p>
        </p:txBody>
      </p:sp>
      <p:sp>
        <p:nvSpPr>
          <p:cNvPr id="3" name="Content Placeholder 2"/>
          <p:cNvSpPr>
            <a:spLocks noGrp="1"/>
          </p:cNvSpPr>
          <p:nvPr>
            <p:ph idx="1"/>
          </p:nvPr>
        </p:nvSpPr>
        <p:spPr/>
        <p:txBody>
          <a:bodyPr/>
          <a:lstStyle/>
          <a:p>
            <a:r>
              <a:rPr lang="en-US" dirty="0" smtClean="0"/>
              <a:t>Customize each statement (address specific requirements)</a:t>
            </a:r>
          </a:p>
          <a:p>
            <a:r>
              <a:rPr lang="en-US" dirty="0" smtClean="0"/>
              <a:t>Take an honest inventory</a:t>
            </a:r>
            <a:r>
              <a:rPr lang="is-IS" dirty="0" smtClean="0"/>
              <a:t>…find what makes you unique</a:t>
            </a:r>
            <a:endParaRPr lang="en-US" dirty="0" smtClean="0"/>
          </a:p>
          <a:p>
            <a:endParaRPr lang="en-US" dirty="0" smtClean="0"/>
          </a:p>
        </p:txBody>
      </p:sp>
      <p:sp>
        <p:nvSpPr>
          <p:cNvPr id="15" name="Rectangle 14"/>
          <p:cNvSpPr/>
          <p:nvPr/>
        </p:nvSpPr>
        <p:spPr>
          <a:xfrm>
            <a:off x="432955" y="3347922"/>
            <a:ext cx="11533904" cy="830997"/>
          </a:xfrm>
          <a:prstGeom prst="rect">
            <a:avLst/>
          </a:prstGeom>
        </p:spPr>
        <p:txBody>
          <a:bodyPr wrap="square">
            <a:spAutoFit/>
          </a:bodyPr>
          <a:lstStyle/>
          <a:p>
            <a:r>
              <a:rPr lang="en-US" sz="2400" dirty="0" smtClean="0"/>
              <a:t>Think of a professor in your field that you've had already and that you like and respect. If this person were reading your application essay, what would most impress him or her?</a:t>
            </a:r>
            <a:endParaRPr lang="en-US" sz="2400" dirty="0"/>
          </a:p>
        </p:txBody>
      </p:sp>
      <p:sp>
        <p:nvSpPr>
          <p:cNvPr id="4" name="Footer Placeholder 3"/>
          <p:cNvSpPr>
            <a:spLocks noGrp="1"/>
          </p:cNvSpPr>
          <p:nvPr>
            <p:ph type="ftr" sz="quarter" idx="11"/>
          </p:nvPr>
        </p:nvSpPr>
        <p:spPr/>
        <p:txBody>
          <a:bodyPr/>
          <a:lstStyle/>
          <a:p>
            <a:r>
              <a:rPr lang="en-US" smtClean="0"/>
              <a:t>NSBC – June 10, 2016   </a:t>
            </a:r>
            <a:endParaRPr lang="en-US"/>
          </a:p>
        </p:txBody>
      </p:sp>
    </p:spTree>
    <p:extLst>
      <p:ext uri="{BB962C8B-B14F-4D97-AF65-F5344CB8AC3E}">
        <p14:creationId xmlns:p14="http://schemas.microsoft.com/office/powerpoint/2010/main" val="383521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aramond">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812</TotalTime>
  <Words>1876</Words>
  <Application>Microsoft Macintosh PowerPoint</Application>
  <PresentationFormat>Custom</PresentationFormat>
  <Paragraphs>238</Paragraphs>
  <Slides>29</Slides>
  <Notes>18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Crafting a Personal Statement</vt:lpstr>
      <vt:lpstr>What is a Personal Statement?</vt:lpstr>
      <vt:lpstr>Why is it important?</vt:lpstr>
      <vt:lpstr>What should I write about?</vt:lpstr>
      <vt:lpstr>What should I write about? Report out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vt:lpstr>
      <vt:lpstr>Considerations when writing a personal statement - cont’d</vt:lpstr>
      <vt:lpstr>Considerations when writing a personal statement - cont’d</vt:lpstr>
      <vt:lpstr>Personal Statement Critique</vt:lpstr>
      <vt:lpstr>Personal Statement Critique: Report out</vt:lpstr>
      <vt:lpstr>Applying to graduate school - Other tips</vt:lpstr>
      <vt:lpstr>Applying to graduate school – Other tips</vt:lpstr>
      <vt:lpstr>Summary</vt:lpstr>
      <vt:lpstr>Resources</vt:lpstr>
      <vt:lpstr>Resources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Crafting a Personal Statement</dc:title>
  <dc:creator>Anderson Herzog, Monica Delaine</dc:creator>
  <cp:lastModifiedBy>Edward Dillon</cp:lastModifiedBy>
  <cp:revision>54</cp:revision>
  <dcterms:created xsi:type="dcterms:W3CDTF">2016-06-10T02:49:38Z</dcterms:created>
  <dcterms:modified xsi:type="dcterms:W3CDTF">2016-08-30T17:13:04Z</dcterms:modified>
</cp:coreProperties>
</file>